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859" r:id="rId2"/>
    <p:sldId id="1018" r:id="rId3"/>
    <p:sldId id="1019" r:id="rId4"/>
    <p:sldId id="1089" r:id="rId5"/>
    <p:sldId id="1090" r:id="rId6"/>
    <p:sldId id="1042" r:id="rId7"/>
    <p:sldId id="1030" r:id="rId8"/>
    <p:sldId id="1106" r:id="rId9"/>
    <p:sldId id="1050" r:id="rId10"/>
    <p:sldId id="1052" r:id="rId11"/>
    <p:sldId id="1054" r:id="rId12"/>
    <p:sldId id="1100" r:id="rId13"/>
    <p:sldId id="1105" r:id="rId14"/>
    <p:sldId id="1071" r:id="rId15"/>
    <p:sldId id="1072" r:id="rId16"/>
    <p:sldId id="1070" r:id="rId17"/>
    <p:sldId id="1101" r:id="rId18"/>
    <p:sldId id="1074" r:id="rId19"/>
    <p:sldId id="1075" r:id="rId20"/>
    <p:sldId id="1079" r:id="rId21"/>
    <p:sldId id="1041" r:id="rId2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2025/6/26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高中化学 选择性必修</a:t>
            </a:r>
            <a:r>
              <a:rPr lang="en-US" altLang="zh-CN" sz="2000" dirty="0" smtClean="0">
                <a:solidFill>
                  <a:prstClr val="black"/>
                </a:solidFill>
                <a:latin typeface="楷体" panose="02010609060101010101" pitchFamily="49" charset="-122"/>
                <a:ea typeface="楷体" panose="02010609060101010101" pitchFamily="49" charset="-122"/>
              </a:rPr>
              <a:t>1 </a:t>
            </a:r>
            <a:r>
              <a:rPr lang="zh-CN" altLang="en-US" sz="2000" dirty="0" smtClean="0">
                <a:solidFill>
                  <a:prstClr val="black"/>
                </a:solidFill>
                <a:latin typeface="楷体" panose="02010609060101010101" pitchFamily="49" charset="-122"/>
                <a:ea typeface="楷体" panose="02010609060101010101" pitchFamily="49" charset="-122"/>
              </a:rPr>
              <a:t>化学反应原理 </a:t>
            </a:r>
            <a:r>
              <a:rPr lang="en-US" altLang="zh-CN" sz="2000" dirty="0" err="1" smtClean="0">
                <a:solidFill>
                  <a:prstClr val="black"/>
                </a:solidFill>
                <a:latin typeface="楷体" panose="02010609060101010101" pitchFamily="49" charset="-122"/>
                <a:ea typeface="楷体" panose="02010609060101010101" pitchFamily="49" charset="-122"/>
              </a:rPr>
              <a:t>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2025/6/26</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7.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1.png"/><Relationship Id="rId1" Type="http://schemas.openxmlformats.org/officeDocument/2006/relationships/slideLayout" Target="../slideLayouts/slideLayout1.xml"/><Relationship Id="rId5" Type="http://schemas.openxmlformats.org/officeDocument/2006/relationships/image" Target="../media/image33.png"/><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3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a:t>
            </a:r>
            <a:r>
              <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1  </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化学反应与能量变化</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第三单元  金属的腐蚀与防护</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693297"/>
                <a:ext cx="11485848" cy="5779531"/>
              </a:xfrm>
            </p:spPr>
            <p:txBody>
              <a:bodyPr/>
              <a:lstStyle/>
              <a:p>
                <a:pPr hangingPunct="0">
                  <a:lnSpc>
                    <a:spcPct val="130000"/>
                  </a:lnSpc>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过菜的铁锅未及时洗净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残液中含</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，不久便会因被腐蚀而出现红褐色锈斑，腐蚀原理如图所示，下列说法正确的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腐蚀过程中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负极是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发生电极反应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失去电子经电解质溶液转移给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正极的电极反应式为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mn-ea"/>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是正极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表面发生还原反应</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pPr>
                <a:r>
                  <a:rPr lang="en-US" altLang="zh-CN" b="1" smtClean="0">
                    <a:solidFill>
                      <a:srgbClr val="000000"/>
                    </a:solidFill>
                    <a:latin typeface="Times New Roman" panose="02020603050405020304" pitchFamily="18" charset="0"/>
                    <a:ea typeface="宋体" panose="02010600030101010101" pitchFamily="2" charset="-122"/>
                  </a:rPr>
                  <a:t>            D</a:t>
                </a:r>
              </a:p>
              <a:p>
                <a:pPr hangingPunct="0">
                  <a:lnSpc>
                    <a:spcPct val="130000"/>
                  </a:lnSpc>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腐</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蚀过程中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负极是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发生电极反应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原电池中电子沿外电路导线从负极流向正极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不能通过电解质溶液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电解质溶液靠离子定向移动形成闭合回路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是正极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正极的电极反应是溶液中的氧气得到电子发生还原反应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电极反应式为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360854" y="693297"/>
                <a:ext cx="11485848" cy="5779531"/>
              </a:xfrm>
              <a:blipFill>
                <a:blip r:embed="rId2"/>
                <a:stretch>
                  <a:fillRect l="-796" t="-105" r="-849" b="-211"/>
                </a:stretch>
              </a:blipFill>
            </p:spPr>
            <p:txBody>
              <a:bodyPr/>
              <a:lstStyle/>
              <a:p>
                <a:r>
                  <a:rPr lang="zh-CN" altLang="en-US">
                    <a:noFill/>
                  </a:rPr>
                  <a:t> </a:t>
                </a:r>
              </a:p>
            </p:txBody>
          </p:sp>
        </mc:Fallback>
      </mc:AlternateContent>
      <p:pic>
        <p:nvPicPr>
          <p:cNvPr id="8" name="24答案.EPS" descr="id:2147491933;FounderCES"/>
          <p:cNvPicPr/>
          <p:nvPr/>
        </p:nvPicPr>
        <p:blipFill>
          <a:blip r:embed="rId3"/>
          <a:stretch>
            <a:fillRect/>
          </a:stretch>
        </p:blipFill>
        <p:spPr>
          <a:xfrm>
            <a:off x="472311" y="3915804"/>
            <a:ext cx="715645" cy="254635"/>
          </a:xfrm>
          <a:prstGeom prst="rect">
            <a:avLst/>
          </a:prstGeom>
        </p:spPr>
      </p:pic>
      <p:pic>
        <p:nvPicPr>
          <p:cNvPr id="6" name="24典例.EPS" descr="id:2147492793;FounderCES"/>
          <p:cNvPicPr/>
          <p:nvPr/>
        </p:nvPicPr>
        <p:blipFill>
          <a:blip r:embed="rId4"/>
          <a:stretch>
            <a:fillRect/>
          </a:stretch>
        </p:blipFill>
        <p:spPr>
          <a:xfrm>
            <a:off x="479901" y="835680"/>
            <a:ext cx="782320" cy="285750"/>
          </a:xfrm>
          <a:prstGeom prst="rect">
            <a:avLst/>
          </a:prstGeom>
        </p:spPr>
      </p:pic>
      <p:pic>
        <p:nvPicPr>
          <p:cNvPr id="7" name="b38.jpg" descr="id:2147492800;FounderCES"/>
          <p:cNvPicPr/>
          <p:nvPr/>
        </p:nvPicPr>
        <p:blipFill>
          <a:blip r:embed="rId5"/>
          <a:stretch>
            <a:fillRect/>
          </a:stretch>
        </p:blipFill>
        <p:spPr>
          <a:xfrm>
            <a:off x="8862687" y="1484784"/>
            <a:ext cx="2482469" cy="1592580"/>
          </a:xfrm>
          <a:prstGeom prst="rect">
            <a:avLst/>
          </a:prstGeom>
        </p:spPr>
      </p:pic>
      <p:pic>
        <p:nvPicPr>
          <p:cNvPr id="9" name="24解析.EPS" descr="id:2147491983;FounderCES"/>
          <p:cNvPicPr/>
          <p:nvPr/>
        </p:nvPicPr>
        <p:blipFill>
          <a:blip r:embed="rId6"/>
          <a:stretch>
            <a:fillRect/>
          </a:stretch>
        </p:blipFill>
        <p:spPr>
          <a:xfrm>
            <a:off x="487800" y="4470563"/>
            <a:ext cx="649313" cy="231386"/>
          </a:xfrm>
          <a:prstGeom prst="rect">
            <a:avLst/>
          </a:prstGeom>
        </p:spPr>
      </p:pic>
    </p:spTree>
    <p:extLst>
      <p:ext uri="{BB962C8B-B14F-4D97-AF65-F5344CB8AC3E}">
        <p14:creationId xmlns:p14="http://schemas.microsoft.com/office/powerpoint/2010/main" val="578203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43710" y="764704"/>
            <a:ext cx="11502992" cy="3456384"/>
          </a:xfrm>
          <a:prstGeom prst="rect">
            <a:avLst/>
          </a:prstGeom>
        </p:spPr>
      </p:pic>
      <p:sp>
        <p:nvSpPr>
          <p:cNvPr id="5" name="内容占位符 4"/>
          <p:cNvSpPr>
            <a:spLocks noGrp="1"/>
          </p:cNvSpPr>
          <p:nvPr>
            <p:ph idx="1"/>
          </p:nvPr>
        </p:nvSpPr>
        <p:spPr>
          <a:xfrm>
            <a:off x="360854" y="746120"/>
            <a:ext cx="11485848" cy="3346237"/>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金</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属的电化学腐蚀中的易错点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析氢腐蚀和吸氧腐蚀的发生取决于金属表面电解质溶液的酸碱性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实际情况中以吸氧腐蚀为主。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钢铁发生析氢腐蚀或吸氧腐蚀时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负极都是铁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失电子生成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而非</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一般情况下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只有在金属活动性顺序中排在氢之前的金属才有可能发生析</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氢</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腐</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蚀。</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易错辨析.EPS" descr="id:2147492821;FounderCES"/>
          <p:cNvPicPr/>
          <p:nvPr/>
        </p:nvPicPr>
        <p:blipFill>
          <a:blip r:embed="rId3"/>
          <a:stretch>
            <a:fillRect/>
          </a:stretch>
        </p:blipFill>
        <p:spPr>
          <a:xfrm>
            <a:off x="544445" y="946047"/>
            <a:ext cx="1346380" cy="278912"/>
          </a:xfrm>
          <a:prstGeom prst="rect">
            <a:avLst/>
          </a:prstGeom>
        </p:spPr>
      </p:pic>
    </p:spTree>
    <p:extLst>
      <p:ext uri="{BB962C8B-B14F-4D97-AF65-F5344CB8AC3E}">
        <p14:creationId xmlns:p14="http://schemas.microsoft.com/office/powerpoint/2010/main" val="2087787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1130246"/>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电</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化学装置中的离子交换膜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离子交换膜的功能、类型与作用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情境通.EPS" descr="id:2147492828;FounderCES"/>
          <p:cNvPicPr/>
          <p:nvPr/>
        </p:nvPicPr>
        <p:blipFill>
          <a:blip r:embed="rId2"/>
          <a:stretch>
            <a:fillRect/>
          </a:stretch>
        </p:blipFill>
        <p:spPr>
          <a:xfrm>
            <a:off x="3533165" y="718674"/>
            <a:ext cx="5124083" cy="519545"/>
          </a:xfrm>
          <a:prstGeom prst="rect">
            <a:avLst/>
          </a:prstGeom>
        </p:spPr>
      </p:pic>
      <p:pic>
        <p:nvPicPr>
          <p:cNvPr id="6" name="情境1.EPS" descr="id:2147492835;FounderCES"/>
          <p:cNvPicPr/>
          <p:nvPr/>
        </p:nvPicPr>
        <p:blipFill>
          <a:blip r:embed="rId3"/>
          <a:stretch>
            <a:fillRect/>
          </a:stretch>
        </p:blipFill>
        <p:spPr>
          <a:xfrm>
            <a:off x="495579" y="1622183"/>
            <a:ext cx="783717" cy="275069"/>
          </a:xfrm>
          <a:prstGeom prst="rect">
            <a:avLst/>
          </a:prstGeom>
        </p:spPr>
      </p:pic>
      <p:pic>
        <p:nvPicPr>
          <p:cNvPr id="7" name="kd542.jpg" descr="id:2147492842;FounderCES"/>
          <p:cNvPicPr/>
          <p:nvPr/>
        </p:nvPicPr>
        <p:blipFill>
          <a:blip r:embed="rId4">
            <a:clrChange>
              <a:clrFrom>
                <a:srgbClr val="FFFFFE"/>
              </a:clrFrom>
              <a:clrTo>
                <a:srgbClr val="FFFFFE">
                  <a:alpha val="0"/>
                </a:srgbClr>
              </a:clrTo>
            </a:clrChange>
          </a:blip>
          <a:stretch>
            <a:fillRect/>
          </a:stretch>
        </p:blipFill>
        <p:spPr>
          <a:xfrm>
            <a:off x="3427379" y="2708920"/>
            <a:ext cx="5335653" cy="3372289"/>
          </a:xfrm>
          <a:prstGeom prst="rect">
            <a:avLst/>
          </a:prstGeom>
        </p:spPr>
      </p:pic>
    </p:spTree>
    <p:extLst>
      <p:ext uri="{BB962C8B-B14F-4D97-AF65-F5344CB8AC3E}">
        <p14:creationId xmlns:p14="http://schemas.microsoft.com/office/powerpoint/2010/main" val="39417994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膜</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条件下离子定向移动方向的判断</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d543.jpg" descr="id:2147492849;FounderCES"/>
          <p:cNvPicPr/>
          <p:nvPr/>
        </p:nvPicPr>
        <p:blipFill>
          <a:blip r:embed="rId2">
            <a:clrChange>
              <a:clrFrom>
                <a:srgbClr val="009ED6"/>
              </a:clrFrom>
              <a:clrTo>
                <a:srgbClr val="009ED6">
                  <a:alpha val="0"/>
                </a:srgbClr>
              </a:clrTo>
            </a:clrChange>
          </a:blip>
          <a:stretch>
            <a:fillRect/>
          </a:stretch>
        </p:blipFill>
        <p:spPr>
          <a:xfrm>
            <a:off x="3206617" y="1448466"/>
            <a:ext cx="5777178" cy="2412582"/>
          </a:xfrm>
          <a:prstGeom prst="rect">
            <a:avLst/>
          </a:prstGeom>
        </p:spPr>
      </p:pic>
    </p:spTree>
    <p:extLst>
      <p:ext uri="{BB962C8B-B14F-4D97-AF65-F5344CB8AC3E}">
        <p14:creationId xmlns:p14="http://schemas.microsoft.com/office/powerpoint/2010/main" val="30342702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国科学技术大学科研人员开发了一种高性能的水系锰基锌电池。该装置获得电能的同时可以制得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，其工作原理如图所示，下列说法正确的是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电池放电时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正极区溶液的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降低</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膜为阳离子交换膜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膜为阴离子交换膜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溶液中的溶质只能为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溶液中的溶质只能为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KOH</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放电时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消耗</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molZn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正极区电解质溶液增重</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87 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smtClean="0">
                <a:solidFill>
                  <a:srgbClr val="000000"/>
                </a:solidFill>
                <a:latin typeface="Times New Roman" panose="02020603050405020304" pitchFamily="18" charset="0"/>
                <a:ea typeface="宋体" panose="02010600030101010101" pitchFamily="2" charset="-122"/>
              </a:rPr>
              <a:t>             C</a:t>
            </a:r>
            <a:endParaRPr lang="zh-CN" altLang="en-US"/>
          </a:p>
        </p:txBody>
      </p:sp>
      <p:pic>
        <p:nvPicPr>
          <p:cNvPr id="6" name="24典例1.EPS" descr="id:2147492856;FounderCES"/>
          <p:cNvPicPr/>
          <p:nvPr/>
        </p:nvPicPr>
        <p:blipFill>
          <a:blip r:embed="rId2"/>
          <a:stretch>
            <a:fillRect/>
          </a:stretch>
        </p:blipFill>
        <p:spPr>
          <a:xfrm>
            <a:off x="478582" y="912122"/>
            <a:ext cx="975360" cy="314325"/>
          </a:xfrm>
          <a:prstGeom prst="rect">
            <a:avLst/>
          </a:prstGeom>
        </p:spPr>
      </p:pic>
      <p:pic>
        <p:nvPicPr>
          <p:cNvPr id="8" name="kd544.jpg" descr="id:2147492863;FounderCES"/>
          <p:cNvPicPr/>
          <p:nvPr/>
        </p:nvPicPr>
        <p:blipFill>
          <a:blip r:embed="rId3">
            <a:clrChange>
              <a:clrFrom>
                <a:srgbClr val="FFFFFE"/>
              </a:clrFrom>
              <a:clrTo>
                <a:srgbClr val="FFFFFE">
                  <a:alpha val="0"/>
                </a:srgbClr>
              </a:clrTo>
            </a:clrChange>
          </a:blip>
          <a:stretch>
            <a:fillRect/>
          </a:stretch>
        </p:blipFill>
        <p:spPr>
          <a:xfrm>
            <a:off x="8912297" y="2127853"/>
            <a:ext cx="2943549" cy="1717263"/>
          </a:xfrm>
          <a:prstGeom prst="rect">
            <a:avLst/>
          </a:prstGeom>
        </p:spPr>
      </p:pic>
      <p:pic>
        <p:nvPicPr>
          <p:cNvPr id="9" name="24答案.EPS" descr="id:2147492048;FounderCES"/>
          <p:cNvPicPr/>
          <p:nvPr/>
        </p:nvPicPr>
        <p:blipFill>
          <a:blip r:embed="rId4"/>
          <a:stretch>
            <a:fillRect/>
          </a:stretch>
        </p:blipFill>
        <p:spPr>
          <a:xfrm>
            <a:off x="441816" y="4249380"/>
            <a:ext cx="704850" cy="251114"/>
          </a:xfrm>
          <a:prstGeom prst="rect">
            <a:avLst/>
          </a:prstGeom>
        </p:spPr>
      </p:pic>
    </p:spTree>
    <p:extLst>
      <p:ext uri="{BB962C8B-B14F-4D97-AF65-F5344CB8AC3E}">
        <p14:creationId xmlns:p14="http://schemas.microsoft.com/office/powerpoint/2010/main" val="1723965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980868"/>
              </a:xfrm>
            </p:spPr>
            <p:txBody>
              <a:bodyPr/>
              <a:lstStyle/>
              <a:p>
                <a:pPr hangingPunct="0">
                  <a:lnSpc>
                    <a:spcPct val="130000"/>
                  </a:lnSpc>
                  <a:spcAft>
                    <a:spcPts val="0"/>
                  </a:spcAft>
                </a:pPr>
                <a:r>
                  <a:rPr lang="en-US"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边</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en-US"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发生还原反应</a:t>
                </a: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正极</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电极反应</a:t>
                </a:r>
                <a:endParaRPr lang="en-US"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pPr>
                <a:r>
                  <a:rPr lang="zh-CN"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en-US"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溶液为硫酸</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右边</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endPar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14:m>
                  <m:oMath xmlns:m="http://schemas.openxmlformats.org/officeDocument/2006/math">
                    <m:m>
                      <m:mPr>
                        <m:mcs>
                          <m:mc>
                            <m:mcPr>
                              <m:count m:val="1"/>
                              <m:mcJc m:val="center"/>
                            </m:mcPr>
                          </m:mc>
                        </m:mcs>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sz="2200"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200"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发生氧化反应</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为负极</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电极反应为</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sz="2200"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200"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4OH</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200"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200"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溶液为</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KOH</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溶液。正极</a:t>
                </a:r>
                <a:r>
                  <a:rPr lang="zh-CN"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电极反应为</a:t>
                </a:r>
                <a:endParaRPr lang="en-US"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pP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MnO</a:t>
                </a:r>
                <a:r>
                  <a:rPr lang="en-US" altLang="zh-CN" sz="2200"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en-US"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zh-CN"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膜移向负极</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膜移向正极</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在池中间形成</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膜为阳离子交换膜</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膜为阴离子交换膜</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正极区发生反应</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en-US"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负极区发生反应</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4OH</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200"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200"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中间要生成</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溶液中的溶质只能为</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溶液中的溶质只能为</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KOH</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根据得失电子守恒</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放电时</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消耗</a:t>
                </a: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molZn</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转移</a:t>
                </a: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mole</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正极区产生</a:t>
                </a: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molMn</a:t>
                </a:r>
                <a:r>
                  <a:rPr lang="en-US" altLang="zh-CN" sz="2200"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同时消耗</a:t>
                </a: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molH</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molS</a:t>
                </a:r>
                <a14:m>
                  <m:oMath xmlns:m="http://schemas.openxmlformats.org/officeDocument/2006/math">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移向中间池</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正极区电解质溶液质量变化为</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87 </a:t>
                </a: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96 g</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g</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故正极区电解质溶液减轻</a:t>
                </a: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g</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980868"/>
              </a:xfrm>
              <a:blipFill>
                <a:blip r:embed="rId2"/>
                <a:stretch>
                  <a:fillRect l="-690" r="-690" b="-407"/>
                </a:stretch>
              </a:blipFill>
            </p:spPr>
            <p:txBody>
              <a:bodyPr/>
              <a:lstStyle/>
              <a:p>
                <a:r>
                  <a:rPr lang="zh-CN" altLang="en-US">
                    <a:noFill/>
                  </a:rPr>
                  <a:t> </a:t>
                </a:r>
              </a:p>
            </p:txBody>
          </p:sp>
        </mc:Fallback>
      </mc:AlternateContent>
      <p:pic>
        <p:nvPicPr>
          <p:cNvPr id="5" name="24解析.EPS" descr="id:2147492041;FounderCES"/>
          <p:cNvPicPr/>
          <p:nvPr/>
        </p:nvPicPr>
        <p:blipFill>
          <a:blip r:embed="rId3"/>
          <a:stretch>
            <a:fillRect/>
          </a:stretch>
        </p:blipFill>
        <p:spPr>
          <a:xfrm>
            <a:off x="461798" y="960037"/>
            <a:ext cx="745490" cy="265430"/>
          </a:xfrm>
          <a:prstGeom prst="rect">
            <a:avLst/>
          </a:prstGeom>
        </p:spPr>
      </p:pic>
      <p:pic>
        <p:nvPicPr>
          <p:cNvPr id="4" name="kd544.jpg" descr="id:2147492863;FounderCES"/>
          <p:cNvPicPr/>
          <p:nvPr/>
        </p:nvPicPr>
        <p:blipFill>
          <a:blip r:embed="rId4">
            <a:clrChange>
              <a:clrFrom>
                <a:srgbClr val="FFFFFE"/>
              </a:clrFrom>
              <a:clrTo>
                <a:srgbClr val="FFFFFE">
                  <a:alpha val="0"/>
                </a:srgbClr>
              </a:clrTo>
            </a:clrChange>
          </a:blip>
          <a:stretch>
            <a:fillRect/>
          </a:stretch>
        </p:blipFill>
        <p:spPr>
          <a:xfrm>
            <a:off x="8831510" y="908720"/>
            <a:ext cx="2943549" cy="1717263"/>
          </a:xfrm>
          <a:prstGeom prst="rect">
            <a:avLst/>
          </a:prstGeom>
        </p:spPr>
      </p:pic>
    </p:spTree>
    <p:extLst>
      <p:ext uri="{BB962C8B-B14F-4D97-AF65-F5344CB8AC3E}">
        <p14:creationId xmlns:p14="http://schemas.microsoft.com/office/powerpoint/2010/main" val="4055561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stretch>
            <a:fillRect/>
          </a:stretch>
        </p:blipFill>
        <p:spPr>
          <a:xfrm>
            <a:off x="343710" y="764703"/>
            <a:ext cx="11502992" cy="4354983"/>
          </a:xfrm>
          <a:prstGeom prst="rect">
            <a:avLst/>
          </a:prstGeom>
        </p:spPr>
      </p:pic>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答带离子交换膜电解池问题的思维模型</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提分绝招.EPS" descr="id:2147492884;FounderCES"/>
          <p:cNvPicPr/>
          <p:nvPr/>
        </p:nvPicPr>
        <p:blipFill>
          <a:blip r:embed="rId3"/>
          <a:stretch>
            <a:fillRect/>
          </a:stretch>
        </p:blipFill>
        <p:spPr>
          <a:xfrm>
            <a:off x="557732" y="897720"/>
            <a:ext cx="1427036" cy="324803"/>
          </a:xfrm>
          <a:prstGeom prst="rect">
            <a:avLst/>
          </a:prstGeom>
        </p:spPr>
      </p:pic>
      <p:pic>
        <p:nvPicPr>
          <p:cNvPr id="5" name="KD545.EPS" descr="id:2147492891;FounderCES"/>
          <p:cNvPicPr/>
          <p:nvPr/>
        </p:nvPicPr>
        <p:blipFill>
          <a:blip r:embed="rId4">
            <a:clrChange>
              <a:clrFrom>
                <a:srgbClr val="000000">
                  <a:alpha val="0"/>
                </a:srgbClr>
              </a:clrFrom>
              <a:clrTo>
                <a:srgbClr val="000000">
                  <a:alpha val="0"/>
                </a:srgbClr>
              </a:clrTo>
            </a:clrChange>
          </a:blip>
          <a:stretch>
            <a:fillRect/>
          </a:stretch>
        </p:blipFill>
        <p:spPr>
          <a:xfrm>
            <a:off x="3656806" y="1484784"/>
            <a:ext cx="4876800" cy="3381375"/>
          </a:xfrm>
          <a:prstGeom prst="rect">
            <a:avLst/>
          </a:prstGeom>
        </p:spPr>
      </p:pic>
    </p:spTree>
    <p:extLst>
      <p:ext uri="{BB962C8B-B14F-4D97-AF65-F5344CB8AC3E}">
        <p14:creationId xmlns:p14="http://schemas.microsoft.com/office/powerpoint/2010/main" val="10877561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电</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化学中多池装置及定量计算</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多池装置中电解池与原电池的辨析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有外接电源时，各电池均为电解池。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无外接电源，如燃料电池、铅蓄电池在电池中作电源，其他均为电解池。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无外接电源，有活泼性不同的电极的为原电池，活泼性相同或均为惰性电极的为电解池。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根据电极反应现象判断。</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情境2.EPS" descr="id:2147492898;FounderCES"/>
          <p:cNvPicPr/>
          <p:nvPr/>
        </p:nvPicPr>
        <p:blipFill>
          <a:blip r:embed="rId2"/>
          <a:stretch>
            <a:fillRect/>
          </a:stretch>
        </p:blipFill>
        <p:spPr>
          <a:xfrm>
            <a:off x="493637" y="939302"/>
            <a:ext cx="829174" cy="291260"/>
          </a:xfrm>
          <a:prstGeom prst="rect">
            <a:avLst/>
          </a:prstGeom>
        </p:spPr>
      </p:pic>
    </p:spTree>
    <p:extLst>
      <p:ext uri="{BB962C8B-B14F-4D97-AF65-F5344CB8AC3E}">
        <p14:creationId xmlns:p14="http://schemas.microsoft.com/office/powerpoint/2010/main" val="11819642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多池串联装置中计算的原则</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阳极失去的电子数＝阴极得到的电子数。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串联电路中通过各电解池的电子总数相等。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电源输出的电子总数和电解池中转移的电子总数相等。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828258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510932"/>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图是一个化学过程的示意图。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关于该装置的说法错误的是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图中甲池是原电池</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向乙池两电极附近滴加适量紫色石</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蕊试</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近</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红的电极为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乙池中总反应的离子方程式为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4Ag</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zh-CN" altLang="en-US" b="1">
                                <a:solidFill>
                                  <a:srgbClr val="000000"/>
                                </a:solidFill>
                                <a:latin typeface="楷体" panose="02010609060101010101" pitchFamily="49" charset="-122"/>
                                <a:ea typeface="楷体" panose="02010609060101010101" pitchFamily="49" charset="-122"/>
                                <a:cs typeface="Times New Roman" panose="02020603050405020304" pitchFamily="18" charset="0"/>
                              </a:rPr>
                              <m:t>通电</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mn-ea"/>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当乙池中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极的质量增加</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5.40 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此时丙池某电极析出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1.60 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某金属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则丙池中的某盐溶液可能是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smtClean="0">
                    <a:solidFill>
                      <a:srgbClr val="000000"/>
                    </a:solidFill>
                    <a:latin typeface="Times New Roman" panose="02020603050405020304" pitchFamily="18" charset="0"/>
                    <a:ea typeface="宋体" panose="02010600030101010101" pitchFamily="2" charset="-122"/>
                  </a:rPr>
                  <a:t>            B</a:t>
                </a:r>
                <a:endParaRPr lang="zh-CN" altLang="en-US"/>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510932"/>
              </a:xfrm>
              <a:blipFill>
                <a:blip r:embed="rId2"/>
                <a:stretch>
                  <a:fillRect l="-796" r="-849"/>
                </a:stretch>
              </a:blipFill>
            </p:spPr>
            <p:txBody>
              <a:bodyPr/>
              <a:lstStyle/>
              <a:p>
                <a:r>
                  <a:rPr lang="zh-CN" altLang="en-US">
                    <a:noFill/>
                  </a:rPr>
                  <a:t> </a:t>
                </a:r>
              </a:p>
            </p:txBody>
          </p:sp>
        </mc:Fallback>
      </mc:AlternateContent>
      <p:pic>
        <p:nvPicPr>
          <p:cNvPr id="7" name="24答案.EPS" descr="id:2147492048;FounderCES"/>
          <p:cNvPicPr/>
          <p:nvPr/>
        </p:nvPicPr>
        <p:blipFill>
          <a:blip r:embed="rId3"/>
          <a:stretch>
            <a:fillRect/>
          </a:stretch>
        </p:blipFill>
        <p:spPr>
          <a:xfrm>
            <a:off x="441816" y="5779386"/>
            <a:ext cx="704850" cy="251114"/>
          </a:xfrm>
          <a:prstGeom prst="rect">
            <a:avLst/>
          </a:prstGeom>
        </p:spPr>
      </p:pic>
      <p:pic>
        <p:nvPicPr>
          <p:cNvPr id="6" name="24典例2.EPS" descr="id:2147492905;FounderCES"/>
          <p:cNvPicPr/>
          <p:nvPr/>
        </p:nvPicPr>
        <p:blipFill>
          <a:blip r:embed="rId4"/>
          <a:stretch>
            <a:fillRect/>
          </a:stretch>
        </p:blipFill>
        <p:spPr>
          <a:xfrm>
            <a:off x="360854" y="908720"/>
            <a:ext cx="1034415" cy="333375"/>
          </a:xfrm>
          <a:prstGeom prst="rect">
            <a:avLst/>
          </a:prstGeom>
        </p:spPr>
      </p:pic>
      <p:pic>
        <p:nvPicPr>
          <p:cNvPr id="9" name="kd546.jpg" descr="id:2147492912;FounderCES"/>
          <p:cNvPicPr/>
          <p:nvPr/>
        </p:nvPicPr>
        <p:blipFill>
          <a:blip r:embed="rId5">
            <a:clrChange>
              <a:clrFrom>
                <a:srgbClr val="FFFFFE"/>
              </a:clrFrom>
              <a:clrTo>
                <a:srgbClr val="FFFFFE">
                  <a:alpha val="0"/>
                </a:srgbClr>
              </a:clrTo>
            </a:clrChange>
          </a:blip>
          <a:stretch>
            <a:fillRect/>
          </a:stretch>
        </p:blipFill>
        <p:spPr>
          <a:xfrm>
            <a:off x="7247334" y="1134332"/>
            <a:ext cx="4557084" cy="2235899"/>
          </a:xfrm>
          <a:prstGeom prst="rect">
            <a:avLst/>
          </a:prstGeom>
        </p:spPr>
      </p:pic>
    </p:spTree>
    <p:extLst>
      <p:ext uri="{BB962C8B-B14F-4D97-AF65-F5344CB8AC3E}">
        <p14:creationId xmlns:p14="http://schemas.microsoft.com/office/powerpoint/2010/main" val="2918672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5262979"/>
          </a:xfrm>
        </p:spPr>
        <p:txBody>
          <a:bodyPr/>
          <a:lstStyle/>
          <a:p>
            <a:pPr hangingPunct="0">
              <a:lnSpc>
                <a:spcPct val="140000"/>
              </a:lnSpc>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金</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属的腐蚀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金属的腐蚀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概念：金属或合金与周围的气体或液体发生氧化还原反应而引起损耗的现象。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金属腐蚀可分为两类：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化学腐蚀：金属与其表面接触的一些物质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直接反应而引起的腐蚀。温度对化学腐蚀的影响很大。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电化学腐蚀：当不纯的金属与电解质溶液接触时会发生原电池反应，使较活泼的金属发生氧化反应而被腐蚀。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属腐蚀过程中，电化学腐蚀和化学腐蚀往往同时发生，但绝大多数属于电化学腐蚀。电化学腐蚀比化学腐蚀的速率也快得多。</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知识过.EPS" descr="id:2147491679;FounderCES"/>
          <p:cNvPicPr/>
          <p:nvPr/>
        </p:nvPicPr>
        <p:blipFill>
          <a:blip r:embed="rId2"/>
          <a:stretch>
            <a:fillRect/>
          </a:stretch>
        </p:blipFill>
        <p:spPr>
          <a:xfrm>
            <a:off x="3070870" y="692696"/>
            <a:ext cx="6555146" cy="566430"/>
          </a:xfrm>
          <a:prstGeom prst="rect">
            <a:avLst/>
          </a:prstGeom>
        </p:spPr>
      </p:pic>
      <p:pic>
        <p:nvPicPr>
          <p:cNvPr id="5" name="知识点1.EPS" descr="id:2147491686;FounderCES"/>
          <p:cNvPicPr/>
          <p:nvPr/>
        </p:nvPicPr>
        <p:blipFill>
          <a:blip r:embed="rId3"/>
          <a:stretch>
            <a:fillRect/>
          </a:stretch>
        </p:blipFill>
        <p:spPr>
          <a:xfrm>
            <a:off x="478582" y="1411267"/>
            <a:ext cx="1308100" cy="361315"/>
          </a:xfrm>
          <a:prstGeom prst="rect">
            <a:avLst/>
          </a:prstGeom>
        </p:spPr>
      </p:pic>
    </p:spTree>
    <p:extLst>
      <p:ext uri="{BB962C8B-B14F-4D97-AF65-F5344CB8AC3E}">
        <p14:creationId xmlns:p14="http://schemas.microsoft.com/office/powerpoint/2010/main" val="41946595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24解析.EPS" descr="id:2147492041;FounderCES"/>
          <p:cNvPicPr/>
          <p:nvPr/>
        </p:nvPicPr>
        <p:blipFill>
          <a:blip r:embed="rId2"/>
          <a:stretch>
            <a:fillRect/>
          </a:stretch>
        </p:blipFill>
        <p:spPr>
          <a:xfrm>
            <a:off x="516722" y="1171351"/>
            <a:ext cx="677718" cy="241300"/>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954850"/>
                <a:ext cx="11485848" cy="4566443"/>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池是碱性条件下的甲醇燃料电池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石墨电极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与原电池装置中通入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的电极相连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作阳极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电极反应式为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mn-ea"/>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银电极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则作阴极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电极反应式为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电解过程的总反应式为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4Ag</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zh-CN" altLang="en-US" sz="2200" b="1">
                                <a:solidFill>
                                  <a:srgbClr val="000000"/>
                                </a:solidFill>
                                <a:latin typeface="楷体" panose="02010609060101010101" pitchFamily="49" charset="-122"/>
                                <a:ea typeface="楷体" panose="02010609060101010101" pitchFamily="49" charset="-122"/>
                                <a:cs typeface="Times New Roman" panose="02020603050405020304" pitchFamily="18" charset="0"/>
                              </a:rPr>
                              <m:t>通电</m:t>
                            </m:r>
                          </m:e>
                        </m:bar>
                      </m:num>
                      <m:den>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mn-ea"/>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因此向乙池两电极附近滴加适量紫色石蕊试液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附近变红的电极为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当乙池中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电极的质量增加</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5.40 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此时转移的电子数为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0.05 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当丙池中电极上析出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1.60 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金属铜时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正好转移</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0.05 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954850"/>
                <a:ext cx="11485848" cy="4566443"/>
              </a:xfrm>
              <a:blipFill>
                <a:blip r:embed="rId3"/>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3375391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43710" y="764704"/>
            <a:ext cx="11502992" cy="4032448"/>
          </a:xfrm>
          <a:prstGeom prst="rect">
            <a:avLst/>
          </a:prstGeom>
        </p:spPr>
      </p:pic>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化学中多池装置的解题步骤</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提分绝招.EPS" descr="id:2147492933;FounderCES"/>
          <p:cNvPicPr/>
          <p:nvPr/>
        </p:nvPicPr>
        <p:blipFill>
          <a:blip r:embed="rId3"/>
          <a:stretch>
            <a:fillRect/>
          </a:stretch>
        </p:blipFill>
        <p:spPr>
          <a:xfrm>
            <a:off x="588706" y="919931"/>
            <a:ext cx="1380935" cy="314325"/>
          </a:xfrm>
          <a:prstGeom prst="rect">
            <a:avLst/>
          </a:prstGeom>
        </p:spPr>
      </p:pic>
      <p:pic>
        <p:nvPicPr>
          <p:cNvPr id="6" name="KD547.EPS" descr="id:2147492940;FounderCES"/>
          <p:cNvPicPr/>
          <p:nvPr/>
        </p:nvPicPr>
        <p:blipFill>
          <a:blip r:embed="rId4">
            <a:clrChange>
              <a:clrFrom>
                <a:srgbClr val="000000">
                  <a:alpha val="0"/>
                </a:srgbClr>
              </a:clrFrom>
              <a:clrTo>
                <a:srgbClr val="000000">
                  <a:alpha val="0"/>
                </a:srgbClr>
              </a:clrTo>
            </a:clrChange>
          </a:blip>
          <a:stretch>
            <a:fillRect/>
          </a:stretch>
        </p:blipFill>
        <p:spPr>
          <a:xfrm>
            <a:off x="3489731" y="1446260"/>
            <a:ext cx="5210950" cy="3134868"/>
          </a:xfrm>
          <a:prstGeom prst="rect">
            <a:avLst/>
          </a:prstGeom>
        </p:spPr>
      </p:pic>
    </p:spTree>
    <p:extLst>
      <p:ext uri="{BB962C8B-B14F-4D97-AF65-F5344CB8AC3E}">
        <p14:creationId xmlns:p14="http://schemas.microsoft.com/office/powerpoint/2010/main" val="42469363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钢铁的电化学腐蚀</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extLst>
                  <p:ext uri="{D42A27DB-BD31-4B8C-83A1-F6EECF244321}">
                    <p14:modId xmlns:p14="http://schemas.microsoft.com/office/powerpoint/2010/main" val="390082865"/>
                  </p:ext>
                </p:extLst>
              </p:nvPr>
            </p:nvGraphicFramePr>
            <p:xfrm>
              <a:off x="478583" y="1412776"/>
              <a:ext cx="11233248" cy="3682111"/>
            </p:xfrm>
            <a:graphic>
              <a:graphicData uri="http://schemas.openxmlformats.org/drawingml/2006/table">
                <a:tbl>
                  <a:tblPr firstRow="1" firstCol="1" bandRow="1"/>
                  <a:tblGrid>
                    <a:gridCol w="1296317">
                      <a:extLst>
                        <a:ext uri="{9D8B030D-6E8A-4147-A177-3AD203B41FA5}">
                          <a16:colId xmlns:a16="http://schemas.microsoft.com/office/drawing/2014/main" val="706412980"/>
                        </a:ext>
                      </a:extLst>
                    </a:gridCol>
                    <a:gridCol w="4752354">
                      <a:extLst>
                        <a:ext uri="{9D8B030D-6E8A-4147-A177-3AD203B41FA5}">
                          <a16:colId xmlns:a16="http://schemas.microsoft.com/office/drawing/2014/main" val="2073418617"/>
                        </a:ext>
                      </a:extLst>
                    </a:gridCol>
                    <a:gridCol w="5184577">
                      <a:extLst>
                        <a:ext uri="{9D8B030D-6E8A-4147-A177-3AD203B41FA5}">
                          <a16:colId xmlns:a16="http://schemas.microsoft.com/office/drawing/2014/main" val="2467530211"/>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析氢腐蚀</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吸氧腐蚀</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846285383"/>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示意图</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68217233"/>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条件</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水膜酸性较强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水膜酸性很弱或呈中性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384450818"/>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负极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242454333"/>
                      </a:ext>
                    </a:extLst>
                  </a:tr>
                </a:tbl>
              </a:graphicData>
            </a:graphic>
          </p:graphicFrame>
        </mc:Choice>
        <mc:Fallback xmlns="">
          <p:graphicFrame>
            <p:nvGraphicFramePr>
              <p:cNvPr id="3" name="表格 2"/>
              <p:cNvGraphicFramePr>
                <a:graphicFrameLocks noGrp="1"/>
              </p:cNvGraphicFramePr>
              <p:nvPr>
                <p:extLst>
                  <p:ext uri="{D42A27DB-BD31-4B8C-83A1-F6EECF244321}">
                    <p14:modId xmlns:p14="http://schemas.microsoft.com/office/powerpoint/2010/main" val="390082865"/>
                  </p:ext>
                </p:extLst>
              </p:nvPr>
            </p:nvGraphicFramePr>
            <p:xfrm>
              <a:off x="478583" y="1412776"/>
              <a:ext cx="11233248" cy="3682111"/>
            </p:xfrm>
            <a:graphic>
              <a:graphicData uri="http://schemas.openxmlformats.org/drawingml/2006/table">
                <a:tbl>
                  <a:tblPr firstRow="1" firstCol="1" bandRow="1"/>
                  <a:tblGrid>
                    <a:gridCol w="1296317">
                      <a:extLst>
                        <a:ext uri="{9D8B030D-6E8A-4147-A177-3AD203B41FA5}">
                          <a16:colId xmlns:a16="http://schemas.microsoft.com/office/drawing/2014/main" val="706412980"/>
                        </a:ext>
                      </a:extLst>
                    </a:gridCol>
                    <a:gridCol w="4752354">
                      <a:extLst>
                        <a:ext uri="{9D8B030D-6E8A-4147-A177-3AD203B41FA5}">
                          <a16:colId xmlns:a16="http://schemas.microsoft.com/office/drawing/2014/main" val="2073418617"/>
                        </a:ext>
                      </a:extLst>
                    </a:gridCol>
                    <a:gridCol w="5184577">
                      <a:extLst>
                        <a:ext uri="{9D8B030D-6E8A-4147-A177-3AD203B41FA5}">
                          <a16:colId xmlns:a16="http://schemas.microsoft.com/office/drawing/2014/main" val="2467530211"/>
                        </a:ext>
                      </a:extLst>
                    </a:gridCol>
                  </a:tblGrid>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析氢腐蚀</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吸氧腐蚀</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846285383"/>
                      </a:ext>
                    </a:extLst>
                  </a:tr>
                  <a:tr h="19202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示意图</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68217233"/>
                      </a:ext>
                    </a:extLst>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条件</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水膜酸性较强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水膜酸性很弱或呈中性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384450818"/>
                      </a:ext>
                    </a:extLst>
                  </a:tr>
                  <a:tr h="66459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负极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stretch>
                            <a:fillRect l="-13121" t="-455963" r="-123" b="-8257"/>
                          </a:stretch>
                        </a:blipFill>
                      </a:tcPr>
                    </a:tc>
                    <a:tc hMerge="1">
                      <a:txBody>
                        <a:bodyPr/>
                        <a:lstStyle/>
                        <a:p>
                          <a:endParaRPr lang="zh-CN" altLang="en-US"/>
                        </a:p>
                      </a:txBody>
                      <a:tcPr/>
                    </a:tc>
                    <a:extLst>
                      <a:ext uri="{0D108BD9-81ED-4DB2-BD59-A6C34878D82A}">
                        <a16:rowId xmlns:a16="http://schemas.microsoft.com/office/drawing/2014/main" val="1242454333"/>
                      </a:ext>
                    </a:extLst>
                  </a:tr>
                </a:tbl>
              </a:graphicData>
            </a:graphic>
          </p:graphicFrame>
        </mc:Fallback>
      </mc:AlternateContent>
      <p:pic>
        <p:nvPicPr>
          <p:cNvPr id="1028" name="kd540.jpg"/>
          <p:cNvPicPr>
            <a:picLocks noChangeAspect="1" noChangeArrowheads="1"/>
          </p:cNvPicPr>
          <p:nvPr/>
        </p:nvPicPr>
        <p:blipFill>
          <a:blip r:embed="rId4" cstate="print">
            <a:clrChange>
              <a:clrFrom>
                <a:srgbClr val="009ED6"/>
              </a:clrFrom>
              <a:clrTo>
                <a:srgbClr val="009ED6">
                  <a:alpha val="0"/>
                </a:srgbClr>
              </a:clrTo>
            </a:clrChange>
            <a:extLst>
              <a:ext uri="{28A0092B-C50C-407E-A947-70E740481C1C}">
                <a14:useLocalDpi xmlns:a14="http://schemas.microsoft.com/office/drawing/2010/main" val="0"/>
              </a:ext>
            </a:extLst>
          </a:blip>
          <a:srcRect/>
          <a:stretch>
            <a:fillRect/>
          </a:stretch>
        </p:blipFill>
        <p:spPr bwMode="auto">
          <a:xfrm>
            <a:off x="2626230" y="2107686"/>
            <a:ext cx="3236409" cy="1630558"/>
          </a:xfrm>
          <a:prstGeom prst="rect">
            <a:avLst/>
          </a:prstGeom>
          <a:noFill/>
          <a:extLst>
            <a:ext uri="{909E8E84-426E-40DD-AFC4-6F175D3DCCD1}">
              <a14:hiddenFill xmlns:a14="http://schemas.microsoft.com/office/drawing/2010/main">
                <a:solidFill>
                  <a:srgbClr val="FFFFFF"/>
                </a:solidFill>
              </a14:hiddenFill>
            </a:ext>
          </a:extLst>
        </p:spPr>
      </p:pic>
      <p:pic>
        <p:nvPicPr>
          <p:cNvPr id="1027" name="kd541.jpg"/>
          <p:cNvPicPr>
            <a:picLocks noChangeAspect="1" noChangeArrowheads="1"/>
          </p:cNvPicPr>
          <p:nvPr/>
        </p:nvPicPr>
        <p:blipFill>
          <a:blip r:embed="rId5" cstate="print">
            <a:clrChange>
              <a:clrFrom>
                <a:srgbClr val="009ED6"/>
              </a:clrFrom>
              <a:clrTo>
                <a:srgbClr val="009ED6">
                  <a:alpha val="0"/>
                </a:srgbClr>
              </a:clrTo>
            </a:clrChange>
            <a:extLst>
              <a:ext uri="{28A0092B-C50C-407E-A947-70E740481C1C}">
                <a14:useLocalDpi xmlns:a14="http://schemas.microsoft.com/office/drawing/2010/main" val="0"/>
              </a:ext>
            </a:extLst>
          </a:blip>
          <a:srcRect/>
          <a:stretch>
            <a:fillRect/>
          </a:stretch>
        </p:blipFill>
        <p:spPr bwMode="auto">
          <a:xfrm>
            <a:off x="7485692" y="2107686"/>
            <a:ext cx="3434050" cy="16305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34252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3" name="表格 2"/>
              <p:cNvGraphicFramePr>
                <a:graphicFrameLocks noGrp="1"/>
              </p:cNvGraphicFramePr>
              <p:nvPr>
                <p:extLst>
                  <p:ext uri="{D42A27DB-BD31-4B8C-83A1-F6EECF244321}">
                    <p14:modId xmlns:p14="http://schemas.microsoft.com/office/powerpoint/2010/main" val="1090403753"/>
                  </p:ext>
                </p:extLst>
              </p:nvPr>
            </p:nvGraphicFramePr>
            <p:xfrm>
              <a:off x="478583" y="980728"/>
              <a:ext cx="11233248" cy="3755644"/>
            </p:xfrm>
            <a:graphic>
              <a:graphicData uri="http://schemas.openxmlformats.org/drawingml/2006/table">
                <a:tbl>
                  <a:tblPr firstRow="1" firstCol="1" bandRow="1"/>
                  <a:tblGrid>
                    <a:gridCol w="1296317">
                      <a:extLst>
                        <a:ext uri="{9D8B030D-6E8A-4147-A177-3AD203B41FA5}">
                          <a16:colId xmlns:a16="http://schemas.microsoft.com/office/drawing/2014/main" val="3636002783"/>
                        </a:ext>
                      </a:extLst>
                    </a:gridCol>
                    <a:gridCol w="4032274">
                      <a:extLst>
                        <a:ext uri="{9D8B030D-6E8A-4147-A177-3AD203B41FA5}">
                          <a16:colId xmlns:a16="http://schemas.microsoft.com/office/drawing/2014/main" val="281689555"/>
                        </a:ext>
                      </a:extLst>
                    </a:gridCol>
                    <a:gridCol w="5904657">
                      <a:extLst>
                        <a:ext uri="{9D8B030D-6E8A-4147-A177-3AD203B41FA5}">
                          <a16:colId xmlns:a16="http://schemas.microsoft.com/office/drawing/2014/main" val="866064859"/>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析氢腐蚀</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吸氧腐蚀</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598383354"/>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正极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mn-ea"/>
                              <a:ea typeface="+mn-ea"/>
                              <a:cs typeface="Times New Roman" panose="02020603050405020304" pitchFamily="18" charset="0"/>
                            </a:rPr>
                            <a:t>↑</a:t>
                          </a:r>
                          <a:endParaRPr lang="zh-CN" sz="1200">
                            <a:solidFill>
                              <a:srgbClr val="000000"/>
                            </a:solidFill>
                            <a:effectLst/>
                            <a:latin typeface="+mn-ea"/>
                            <a:ea typeface="+mn-ea"/>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4e</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76800271"/>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总反应</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marL="0" marR="0" indent="0" algn="ctr" defTabSz="914400" rtl="0" eaLnBrk="1" fontAlgn="auto" latinLnBrk="0" hangingPunct="0">
                            <a:lnSpc>
                              <a:spcPct val="150000"/>
                            </a:lnSpc>
                            <a:spcBef>
                              <a:spcPts val="0"/>
                            </a:spcBef>
                            <a:spcAft>
                              <a:spcPts val="0"/>
                            </a:spcAft>
                            <a:buClrTx/>
                            <a:buSzTx/>
                            <a:buFontTx/>
                            <a:buNone/>
                            <a:tabLst/>
                            <a:defRPr/>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b="1" smtClean="0">
                              <a:solidFill>
                                <a:srgbClr val="000000"/>
                              </a:solidFill>
                              <a:effectLst/>
                              <a:latin typeface="+mn-ea"/>
                              <a:ea typeface="+mn-ea"/>
                              <a:cs typeface="Times New Roman" panose="02020603050405020304" pitchFamily="18" charset="0"/>
                            </a:rPr>
                            <a:t>↑</a:t>
                          </a:r>
                          <a:endParaRPr lang="zh-CN" altLang="zh-CN" sz="1200" smtClean="0">
                            <a:solidFill>
                              <a:srgbClr val="000000"/>
                            </a:solidFill>
                            <a:effectLst/>
                            <a:latin typeface="+mn-ea"/>
                            <a:ea typeface="+mn-ea"/>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2Fe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645117624"/>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其他</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2748948062"/>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联系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通常两种腐蚀同时存在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但后者更普遍</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2648065940"/>
                      </a:ext>
                    </a:extLst>
                  </a:tr>
                </a:tbl>
              </a:graphicData>
            </a:graphic>
          </p:graphicFrame>
        </mc:Choice>
        <mc:Fallback>
          <p:graphicFrame>
            <p:nvGraphicFramePr>
              <p:cNvPr id="3" name="表格 2"/>
              <p:cNvGraphicFramePr>
                <a:graphicFrameLocks noGrp="1"/>
              </p:cNvGraphicFramePr>
              <p:nvPr>
                <p:extLst>
                  <p:ext uri="{D42A27DB-BD31-4B8C-83A1-F6EECF244321}">
                    <p14:modId xmlns:p14="http://schemas.microsoft.com/office/powerpoint/2010/main" val="1090403753"/>
                  </p:ext>
                </p:extLst>
              </p:nvPr>
            </p:nvGraphicFramePr>
            <p:xfrm>
              <a:off x="478583" y="980728"/>
              <a:ext cx="11233248" cy="3755644"/>
            </p:xfrm>
            <a:graphic>
              <a:graphicData uri="http://schemas.openxmlformats.org/drawingml/2006/table">
                <a:tbl>
                  <a:tblPr firstRow="1" firstCol="1" bandRow="1"/>
                  <a:tblGrid>
                    <a:gridCol w="1296317">
                      <a:extLst>
                        <a:ext uri="{9D8B030D-6E8A-4147-A177-3AD203B41FA5}">
                          <a16:colId xmlns:a16="http://schemas.microsoft.com/office/drawing/2014/main" val="3636002783"/>
                        </a:ext>
                      </a:extLst>
                    </a:gridCol>
                    <a:gridCol w="4032274">
                      <a:extLst>
                        <a:ext uri="{9D8B030D-6E8A-4147-A177-3AD203B41FA5}">
                          <a16:colId xmlns:a16="http://schemas.microsoft.com/office/drawing/2014/main" val="281689555"/>
                        </a:ext>
                      </a:extLst>
                    </a:gridCol>
                    <a:gridCol w="5904657">
                      <a:extLst>
                        <a:ext uri="{9D8B030D-6E8A-4147-A177-3AD203B41FA5}">
                          <a16:colId xmlns:a16="http://schemas.microsoft.com/office/drawing/2014/main" val="866064859"/>
                        </a:ext>
                      </a:extLst>
                    </a:gridCol>
                  </a:tblGrid>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析氢腐蚀</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吸氧腐蚀</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598383354"/>
                      </a:ext>
                    </a:extLst>
                  </a:tr>
                  <a:tr h="66459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正极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32326" t="-83486" r="-146677" b="-398165"/>
                          </a:stretch>
                        </a:blip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90402" t="-83486" r="-206" b="-398165"/>
                          </a:stretch>
                        </a:blipFill>
                      </a:tcPr>
                    </a:tc>
                    <a:extLst>
                      <a:ext uri="{0D108BD9-81ED-4DB2-BD59-A6C34878D82A}">
                        <a16:rowId xmlns:a16="http://schemas.microsoft.com/office/drawing/2014/main" val="1076800271"/>
                      </a:ext>
                    </a:extLst>
                  </a:tr>
                  <a:tr h="66459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总反应</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32326" t="-181818" r="-146677" b="-294545"/>
                          </a:stretch>
                        </a:blipFill>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90402" t="-181818" r="-206" b="-294545"/>
                          </a:stretch>
                        </a:blipFill>
                      </a:tcPr>
                    </a:tc>
                    <a:extLst>
                      <a:ext uri="{0D108BD9-81ED-4DB2-BD59-A6C34878D82A}">
                        <a16:rowId xmlns:a16="http://schemas.microsoft.com/office/drawing/2014/main" val="645117624"/>
                      </a:ext>
                    </a:extLst>
                  </a:tr>
                  <a:tr h="132918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其他</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13121" t="-142202" r="-123" b="-48624"/>
                          </a:stretch>
                        </a:blipFill>
                      </a:tcPr>
                    </a:tc>
                    <a:tc hMerge="1">
                      <a:txBody>
                        <a:bodyPr/>
                        <a:lstStyle/>
                        <a:p>
                          <a:endParaRPr lang="zh-CN" altLang="en-US"/>
                        </a:p>
                      </a:txBody>
                      <a:tcPr/>
                    </a:tc>
                    <a:extLst>
                      <a:ext uri="{0D108BD9-81ED-4DB2-BD59-A6C34878D82A}">
                        <a16:rowId xmlns:a16="http://schemas.microsoft.com/office/drawing/2014/main" val="2748948062"/>
                      </a:ext>
                    </a:extLst>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联系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通常两种腐蚀同时存在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但后者更普遍</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2648065940"/>
                      </a:ext>
                    </a:extLst>
                  </a:tr>
                </a:tbl>
              </a:graphicData>
            </a:graphic>
          </p:graphicFrame>
        </mc:Fallback>
      </mc:AlternateContent>
    </p:spTree>
    <p:extLst>
      <p:ext uri="{BB962C8B-B14F-4D97-AF65-F5344CB8AC3E}">
        <p14:creationId xmlns:p14="http://schemas.microsoft.com/office/powerpoint/2010/main" val="18419887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43710" y="764704"/>
            <a:ext cx="11502992" cy="1800200"/>
          </a:xfrm>
          <a:prstGeom prst="rect">
            <a:avLst/>
          </a:prstGeom>
        </p:spPr>
      </p:pic>
      <p:sp>
        <p:nvSpPr>
          <p:cNvPr id="4" name="内容占位符 3"/>
          <p:cNvSpPr>
            <a:spLocks noGrp="1"/>
          </p:cNvSpPr>
          <p:nvPr>
            <p:ph idx="1"/>
          </p:nvPr>
        </p:nvSpPr>
        <p:spPr>
          <a:xfrm>
            <a:off x="360854" y="746120"/>
            <a:ext cx="11485848" cy="1754326"/>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化学腐蚀中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只有在金属活动性顺序中位于氢之前的金属才可能发生析氢腐蚀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而位于氢之后的金属只能发生吸氧腐蚀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吸氧腐蚀是金属腐蚀的主要形式。</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温馨提示.EPS" descr="id:2147492751;FounderCES"/>
          <p:cNvPicPr/>
          <p:nvPr/>
        </p:nvPicPr>
        <p:blipFill>
          <a:blip r:embed="rId3"/>
          <a:stretch>
            <a:fillRect/>
          </a:stretch>
        </p:blipFill>
        <p:spPr>
          <a:xfrm>
            <a:off x="542137" y="946099"/>
            <a:ext cx="1523639" cy="299657"/>
          </a:xfrm>
          <a:prstGeom prst="rect">
            <a:avLst/>
          </a:prstGeom>
        </p:spPr>
      </p:pic>
    </p:spTree>
    <p:extLst>
      <p:ext uri="{BB962C8B-B14F-4D97-AF65-F5344CB8AC3E}">
        <p14:creationId xmlns:p14="http://schemas.microsoft.com/office/powerpoint/2010/main" val="34320866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32393"/>
          </a:xfrm>
        </p:spPr>
        <p:txBody>
          <a:bodyPr/>
          <a:lstStyle/>
          <a:p>
            <a:pPr hangingPunct="0">
              <a:spcAft>
                <a:spcPts val="0"/>
              </a:spcAft>
            </a:pPr>
            <a:r>
              <a:rPr lang="en-US" altLang="zh-CN" sz="2300"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300"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金</a:t>
            </a:r>
            <a:r>
              <a:rPr lang="zh-CN" altLang="zh-CN" sz="2300"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属的防护</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改变金属材料的组成</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5645150" algn="l"/>
                <a:tab pos="9861550" algn="l"/>
              </a:tabLst>
            </a:pP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金属中添加其他金属或非金属制成性能优异的合金。如把镍、铬等加入普通钢中制成不锈钢；钛合金不仅具有优异的抗腐蚀性能，还具有良好的生物相容性。</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在金属表面覆盖保护层</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表面覆盖致密的保护层，将金属制品与周围物质隔开是一种普遍采用的防护方法。例如，在钢铁制品的表面喷涂油漆、矿物性油脂或覆盖搪瓷、塑料等；用电镀等方法在钢铁表面镀上一层锌、锡、铬、镍等金属；用化学方法在钢铁部件表面进行发蓝处理</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生成一层致密的四氧化三铁薄膜</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；利用阳极氧化处理铝制品的表面，使之形成致密的氧化膜而钝化等。另外，采用离子注入、表面渗镀等方式在金属表面也可以形成稳定的钝化膜。</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1700;FounderCES"/>
          <p:cNvPicPr/>
          <p:nvPr/>
        </p:nvPicPr>
        <p:blipFill>
          <a:blip r:embed="rId2"/>
          <a:stretch>
            <a:fillRect/>
          </a:stretch>
        </p:blipFill>
        <p:spPr>
          <a:xfrm>
            <a:off x="478582" y="908720"/>
            <a:ext cx="1240155" cy="329565"/>
          </a:xfrm>
          <a:prstGeom prst="rect">
            <a:avLst/>
          </a:prstGeom>
        </p:spPr>
      </p:pic>
    </p:spTree>
    <p:extLst>
      <p:ext uri="{BB962C8B-B14F-4D97-AF65-F5344CB8AC3E}">
        <p14:creationId xmlns:p14="http://schemas.microsoft.com/office/powerpoint/2010/main" val="848051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金属的电化学防护</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属在发生电化学腐蚀时，总是作为原电池负极</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阳极</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的金属被腐蚀，作为正极</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阴极</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的金属不被腐蚀。如果能使被保护的金属成为阴极，则该金属就不易被腐蚀。</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牺牲阳极的阴极保护法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原电池原理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法：被保护金属作正极，活泼性强的金属作负极。</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mm747.jpg" descr="id:2147492765;FounderCES"/>
          <p:cNvPicPr/>
          <p:nvPr/>
        </p:nvPicPr>
        <p:blipFill>
          <a:blip r:embed="rId2">
            <a:clrChange>
              <a:clrFrom>
                <a:srgbClr val="FFFFFE"/>
              </a:clrFrom>
              <a:clrTo>
                <a:srgbClr val="FFFFFE">
                  <a:alpha val="0"/>
                </a:srgbClr>
              </a:clrTo>
            </a:clrChange>
          </a:blip>
          <a:stretch>
            <a:fillRect/>
          </a:stretch>
        </p:blipFill>
        <p:spPr>
          <a:xfrm>
            <a:off x="4173546" y="4221088"/>
            <a:ext cx="3331441" cy="1930977"/>
          </a:xfrm>
          <a:prstGeom prst="rect">
            <a:avLst/>
          </a:prstGeom>
        </p:spPr>
      </p:pic>
    </p:spTree>
    <p:extLst>
      <p:ext uri="{BB962C8B-B14F-4D97-AF65-F5344CB8AC3E}">
        <p14:creationId xmlns:p14="http://schemas.microsoft.com/office/powerpoint/2010/main" val="6589233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308324"/>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外加电流的阴极保护法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理：电解池原理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法：被保护的金属作阴极，用惰性电极作为辅助阳极，两者均放在电解质溶液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如海水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里，外接直流电源。</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mm751.jpg" descr="id:2147492772;FounderCES"/>
          <p:cNvPicPr/>
          <p:nvPr/>
        </p:nvPicPr>
        <p:blipFill>
          <a:blip r:embed="rId2">
            <a:clrChange>
              <a:clrFrom>
                <a:srgbClr val="FFFFFE"/>
              </a:clrFrom>
              <a:clrTo>
                <a:srgbClr val="FFFFFE">
                  <a:alpha val="0"/>
                </a:srgbClr>
              </a:clrTo>
            </a:clrChange>
          </a:blip>
          <a:stretch>
            <a:fillRect/>
          </a:stretch>
        </p:blipFill>
        <p:spPr>
          <a:xfrm>
            <a:off x="4367014" y="3284984"/>
            <a:ext cx="3259455" cy="1943100"/>
          </a:xfrm>
          <a:prstGeom prst="rect">
            <a:avLst/>
          </a:prstGeom>
        </p:spPr>
      </p:pic>
    </p:spTree>
    <p:extLst>
      <p:ext uri="{BB962C8B-B14F-4D97-AF65-F5344CB8AC3E}">
        <p14:creationId xmlns:p14="http://schemas.microsoft.com/office/powerpoint/2010/main" val="33220604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24744"/>
            <a:ext cx="11485848" cy="5202130"/>
          </a:xfrm>
        </p:spPr>
        <p:txBody>
          <a:bodyPr/>
          <a:lstStyle/>
          <a:p>
            <a:pPr hangingPunct="0">
              <a:lnSpc>
                <a:spcPct val="140000"/>
              </a:lnSpc>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判</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断金属腐蚀快慢的规律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对同一电解质溶液来说，腐蚀速率的快慢：</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电解池原理引起的腐蚀＞原电池原理引起的腐蚀＞化学腐蚀＞有防腐措施的腐蚀。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对同一金属来说，在不同溶液中腐蚀速率的快慢：强电解质溶液中＞弱电解质溶液中＞非电解质溶液中。</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原电池原理引起的腐蚀中，活动性不同的两种金属，活动性差别越大，腐蚀速率越快。</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对同一种电解质溶液来说，电解质浓度越大，金属腐蚀越快。</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纯铁和生铁分别与等浓度的盐酸反应，生铁反应更快，因为生铁中的铁和碳在盐酸中构成了原电池，加快了反应速率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要点破.EPS" descr="id:2147491877;FounderCES"/>
          <p:cNvPicPr/>
          <p:nvPr/>
        </p:nvPicPr>
        <p:blipFill>
          <a:blip r:embed="rId2"/>
          <a:stretch>
            <a:fillRect/>
          </a:stretch>
        </p:blipFill>
        <p:spPr>
          <a:xfrm>
            <a:off x="2804036" y="620688"/>
            <a:ext cx="6582341" cy="568685"/>
          </a:xfrm>
          <a:prstGeom prst="rect">
            <a:avLst/>
          </a:prstGeom>
        </p:spPr>
      </p:pic>
      <p:pic>
        <p:nvPicPr>
          <p:cNvPr id="8" name="要点.EPS" descr="id:2147492786;FounderCES"/>
          <p:cNvPicPr/>
          <p:nvPr/>
        </p:nvPicPr>
        <p:blipFill>
          <a:blip r:embed="rId3"/>
          <a:stretch>
            <a:fillRect/>
          </a:stretch>
        </p:blipFill>
        <p:spPr>
          <a:xfrm>
            <a:off x="538981" y="1308050"/>
            <a:ext cx="690418" cy="303068"/>
          </a:xfrm>
          <a:prstGeom prst="rect">
            <a:avLst/>
          </a:prstGeom>
        </p:spPr>
      </p:pic>
    </p:spTree>
    <p:extLst>
      <p:ext uri="{BB962C8B-B14F-4D97-AF65-F5344CB8AC3E}">
        <p14:creationId xmlns:p14="http://schemas.microsoft.com/office/powerpoint/2010/main" val="3334926257"/>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414</TotalTime>
  <Words>981</Words>
  <Application>Microsoft Office PowerPoint</Application>
  <PresentationFormat>自定义</PresentationFormat>
  <Paragraphs>106</Paragraphs>
  <Slides>21</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21</vt:i4>
      </vt:variant>
    </vt:vector>
  </HeadingPairs>
  <TitlesOfParts>
    <vt:vector size="31"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405</cp:revision>
  <dcterms:created xsi:type="dcterms:W3CDTF">2020-11-06T05:24:00Z</dcterms:created>
  <dcterms:modified xsi:type="dcterms:W3CDTF">2025-06-26T01:57:22Z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